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20" r:id="rId2"/>
    <p:sldId id="456" r:id="rId3"/>
    <p:sldId id="499" r:id="rId4"/>
    <p:sldId id="421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9"/>
  </p:normalViewPr>
  <p:slideViewPr>
    <p:cSldViewPr snapToGrid="0" snapToObjects="1" showGuides="1">
      <p:cViewPr varScale="1">
        <p:scale>
          <a:sx n="107" d="100"/>
          <a:sy n="107" d="100"/>
        </p:scale>
        <p:origin x="1152" y="1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D85F870-F8A7-4790-8C90-A0A276F074FF}"/>
    <pc:docChg chg="modSld">
      <pc:chgData name="" userId="" providerId="" clId="Web-{8D85F870-F8A7-4790-8C90-A0A276F074FF}" dt="2019-04-07T14:58:06.856" v="6"/>
      <pc:docMkLst>
        <pc:docMk/>
      </pc:docMkLst>
      <pc:sldChg chg="modNotes">
        <pc:chgData name="" userId="" providerId="" clId="Web-{8D85F870-F8A7-4790-8C90-A0A276F074FF}" dt="2019-04-07T14:58:06.856" v="6"/>
        <pc:sldMkLst>
          <pc:docMk/>
          <pc:sldMk cId="732445231" sldId="4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E05EA-0305-8247-987B-ED1733361C3F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DC5C-F99D-D044-B7A0-5A8A906F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There is a lot of talk about AI today, and you should certainly think of it as available to all entrepreneurs to utilize in value creation. AI is a very open community. 85% of the AI code ever written is available today on GitHub. If you don’t have a GitHub account, you should open one. But how can AI help value creators in the way we are talking about today. By providing a resource to tap into consumer-perceived value. We’ve already mentioned personalization as a route to value creation. AI can do this.</a:t>
            </a:r>
            <a:r>
              <a:rPr lang="en-US" dirty="0">
                <a:latin typeface="Helvetica"/>
                <a:cs typeface="Helvetica"/>
              </a:rPr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simple task for AI is to personalize a relationship between a business and customer. Let’s take e-mail marketing as an example. AI can build a profile of a customer or a potential customer from multiple sources on the internet. Then it can auto-compose a greeting to that customer – here it is congratulating him on a promotion. The AI “knows” the customer pretty well. </a:t>
            </a:r>
            <a:r>
              <a:rPr lang="en-US" dirty="0">
                <a:latin typeface="Helvetica"/>
                <a:ea typeface="Helvetica"/>
                <a:cs typeface="Helvetica"/>
              </a:rPr>
              <a:t> 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Helvetica" charset="0"/>
              <a:ea typeface="Helvetica"/>
              <a:cs typeface="Helvetica"/>
            </a:endParaRPr>
          </a:p>
          <a:p>
            <a:r>
              <a:rPr lang="en-US" dirty="0"/>
              <a:t>But what’s the insight at work here. It is that personalized greetings stimulate a warmer feeling in the recipient. An e-mail recipient wants to feel NOT like an e-mail recipient, but like an important and well-liked person who means something to the sender. And that warmer feeling is positively correlated with behavior such as higher responsiveness, more productive meetings and a better relationship. We can even categorize the type of personalization with the quantitative analysis of results. Don’t believe that emotions can not be quantified – here is an example of quantified emotional analytics.</a:t>
            </a:r>
          </a:p>
        </p:txBody>
      </p:sp>
    </p:spTree>
    <p:extLst>
      <p:ext uri="{BB962C8B-B14F-4D97-AF65-F5344CB8AC3E}">
        <p14:creationId xmlns:p14="http://schemas.microsoft.com/office/powerpoint/2010/main" val="17520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 in this case, we exceed the 2X threshold of improvement. In some use cases, Nova helped sales teams drive 3X more revenue from targeted customers.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95300" y="28576"/>
            <a:ext cx="8915400" cy="563563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lnSpc>
                <a:spcPct val="85000"/>
              </a:lnSpc>
              <a:spcBef>
                <a:spcPts val="600"/>
              </a:spcBef>
              <a:defRPr sz="1800" b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88880" y="1049337"/>
            <a:ext cx="7923083" cy="4891088"/>
          </a:xfrm>
          <a:prstGeom prst="rect">
            <a:avLst/>
          </a:prstGeom>
        </p:spPr>
        <p:txBody>
          <a:bodyPr lIns="45718" tIns="45718" rIns="45718" bIns="45718"/>
          <a:lstStyle>
            <a:lvl1pPr marL="217485" indent="-217485" defTabSz="914400">
              <a:lnSpc>
                <a:spcPct val="85000"/>
              </a:lnSpc>
              <a:spcBef>
                <a:spcPts val="600"/>
              </a:spcBef>
              <a:buClr>
                <a:srgbClr val="F6160E"/>
              </a:buClr>
              <a:buSzPct val="75000"/>
              <a:buFont typeface="Wingdings 2"/>
              <a:buChar char="◗"/>
              <a:defRPr>
                <a:solidFill>
                  <a:srgbClr val="061DC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695853" indent="-325966" defTabSz="914400">
              <a:lnSpc>
                <a:spcPct val="85000"/>
              </a:lnSpc>
              <a:spcBef>
                <a:spcPts val="600"/>
              </a:spcBef>
              <a:buClr>
                <a:srgbClr val="F6160E"/>
              </a:buClr>
              <a:buFont typeface="Wingdings 2"/>
              <a:buChar char="–"/>
              <a:defRPr>
                <a:solidFill>
                  <a:srgbClr val="061DC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011764" indent="-325966" defTabSz="914400">
              <a:lnSpc>
                <a:spcPct val="85000"/>
              </a:lnSpc>
              <a:spcBef>
                <a:spcPts val="600"/>
              </a:spcBef>
              <a:buClr>
                <a:srgbClr val="F6160E"/>
              </a:buClr>
              <a:buSzPct val="70000"/>
              <a:buFont typeface="Wingdings 2"/>
              <a:buChar char="●"/>
              <a:defRPr>
                <a:solidFill>
                  <a:srgbClr val="061DC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defTabSz="914400">
              <a:lnSpc>
                <a:spcPct val="85000"/>
              </a:lnSpc>
              <a:spcBef>
                <a:spcPts val="600"/>
              </a:spcBef>
              <a:buClr>
                <a:srgbClr val="F6160E"/>
              </a:buClr>
              <a:buFont typeface="Wingdings 2"/>
              <a:defRPr>
                <a:solidFill>
                  <a:srgbClr val="061DC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defTabSz="914400">
              <a:lnSpc>
                <a:spcPct val="85000"/>
              </a:lnSpc>
              <a:spcBef>
                <a:spcPts val="600"/>
              </a:spcBef>
              <a:buClr>
                <a:srgbClr val="F6160E"/>
              </a:buClr>
              <a:buFont typeface="Wingdings 2"/>
              <a:defRPr>
                <a:solidFill>
                  <a:srgbClr val="061DC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2775745" y="6480175"/>
            <a:ext cx="361633" cy="369328"/>
          </a:xfrm>
          <a:prstGeom prst="rect">
            <a:avLst/>
          </a:prstGeom>
          <a:noFill/>
        </p:spPr>
        <p:txBody>
          <a:bodyPr wrap="none" lIns="45718" tIns="45718" rIns="45718" bIns="45718" anchor="t">
            <a:spAutoFit/>
          </a:bodyPr>
          <a:lstStyle>
            <a:lvl1pPr algn="l" defTabSz="9144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Shape 14"/>
          <p:cNvSpPr/>
          <p:nvPr userDrawn="1"/>
        </p:nvSpPr>
        <p:spPr>
          <a:xfrm>
            <a:off x="3252122" y="6462502"/>
            <a:ext cx="351010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800">
                <a:solidFill>
                  <a:srgbClr val="061DC8"/>
                </a:solidFill>
              </a:defRPr>
            </a:pPr>
            <a:r>
              <a:rPr sz="800" dirty="0">
                <a:solidFill>
                  <a:srgbClr val="002060"/>
                </a:solidFill>
              </a:rPr>
              <a:t>© Copyright BHC Consulting 201</a:t>
            </a:r>
            <a:r>
              <a:rPr lang="en-US" sz="800" dirty="0">
                <a:solidFill>
                  <a:srgbClr val="002060"/>
                </a:solidFill>
              </a:rPr>
              <a:t>8</a:t>
            </a:r>
            <a:r>
              <a:rPr sz="800" dirty="0">
                <a:solidFill>
                  <a:srgbClr val="002060"/>
                </a:solidFill>
              </a:rPr>
              <a:t>     </a:t>
            </a:r>
          </a:p>
          <a:p>
            <a:pPr algn="ctr">
              <a:defRPr sz="800">
                <a:solidFill>
                  <a:srgbClr val="061DC8"/>
                </a:solidFill>
              </a:defRPr>
            </a:pPr>
            <a:r>
              <a:rPr sz="800" dirty="0">
                <a:solidFill>
                  <a:srgbClr val="002060"/>
                </a:solidFill>
              </a:rPr>
              <a:t>BHC Consulting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3009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2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E948-5105-5A4E-8F1C-98BB5D57F1F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DBE1-037F-464A-9A47-F6B6C091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406DD-1EF5-5E49-8CD5-622ED36D5067}"/>
              </a:ext>
            </a:extLst>
          </p:cNvPr>
          <p:cNvSpPr/>
          <p:nvPr/>
        </p:nvSpPr>
        <p:spPr>
          <a:xfrm>
            <a:off x="0" y="-389467"/>
            <a:ext cx="9906000" cy="2427325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Practical Tools Of Value Facilitation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2D6AA-3857-7540-A68D-6AB8244D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9" y="2037860"/>
            <a:ext cx="10041965" cy="4687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DB75-6158-F243-8C87-2DA1AC657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310484"/>
            <a:ext cx="2590800" cy="1109253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4FBE9-D57E-7F4F-9658-3B9988249D03}"/>
              </a:ext>
            </a:extLst>
          </p:cNvPr>
          <p:cNvSpPr/>
          <p:nvPr/>
        </p:nvSpPr>
        <p:spPr>
          <a:xfrm>
            <a:off x="0" y="5528603"/>
            <a:ext cx="9906000" cy="1432034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5" y="2215359"/>
            <a:ext cx="7691717" cy="2688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461" y="2416672"/>
            <a:ext cx="73939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World’s Leading Personalized Selling Platform </a:t>
            </a: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938" y="2987185"/>
            <a:ext cx="7393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AI to  Accelerate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 And Increase revenue</a:t>
            </a: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452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85"/>
          <p:cNvSpPr/>
          <p:nvPr/>
        </p:nvSpPr>
        <p:spPr>
          <a:xfrm>
            <a:off x="655846" y="205333"/>
            <a:ext cx="83179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2800" b="1">
                <a:solidFill>
                  <a:schemeClr val="accent1">
                    <a:satOff val="-45088"/>
                    <a:lumOff val="-14549"/>
                  </a:schemeClr>
                </a:solidFill>
              </a:defRPr>
            </a:pPr>
            <a:r>
              <a:rPr lang="en-US" sz="3600" b="1" dirty="0">
                <a:solidFill>
                  <a:schemeClr val="bg1"/>
                </a:solidFill>
              </a:rPr>
              <a:t>Practical Tools Of Value Creation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00DB75-6158-F243-8C87-2DA1AC65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6489"/>
            <a:ext cx="2391508" cy="1109253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4FBE9-D57E-7F4F-9658-3B9988249D03}"/>
              </a:ext>
            </a:extLst>
          </p:cNvPr>
          <p:cNvSpPr/>
          <p:nvPr/>
        </p:nvSpPr>
        <p:spPr>
          <a:xfrm>
            <a:off x="381000" y="5219115"/>
            <a:ext cx="9144000" cy="1432034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C2905-3471-7F4D-899C-F1C72085C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409788"/>
            <a:ext cx="9429997" cy="6503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7406DD-1EF5-5E49-8CD5-622ED36D5067}"/>
              </a:ext>
            </a:extLst>
          </p:cNvPr>
          <p:cNvSpPr/>
          <p:nvPr/>
        </p:nvSpPr>
        <p:spPr>
          <a:xfrm>
            <a:off x="0" y="0"/>
            <a:ext cx="6590805" cy="1659988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417B4-F4AA-4148-8B09-8A22BC11914B}"/>
              </a:ext>
            </a:extLst>
          </p:cNvPr>
          <p:cNvSpPr txBox="1"/>
          <p:nvPr/>
        </p:nvSpPr>
        <p:spPr>
          <a:xfrm>
            <a:off x="1062242" y="439202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6676611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7993CE-A95A-9C4A-9EA7-F897CA24A187}"/>
              </a:ext>
            </a:extLst>
          </p:cNvPr>
          <p:cNvSpPr/>
          <p:nvPr/>
        </p:nvSpPr>
        <p:spPr>
          <a:xfrm>
            <a:off x="0" y="-70339"/>
            <a:ext cx="9906000" cy="1791478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Personalization -&gt; Warmer Feelings -&gt; Responsiveness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B33BF-D9ED-E746-8893-C60329BE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9865"/>
            <a:ext cx="9144000" cy="36182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2A41D-4DBD-934D-83FE-1EA4C571E041}"/>
              </a:ext>
            </a:extLst>
          </p:cNvPr>
          <p:cNvSpPr/>
          <p:nvPr/>
        </p:nvSpPr>
        <p:spPr>
          <a:xfrm>
            <a:off x="0" y="5528603"/>
            <a:ext cx="9906000" cy="1432034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Responses Can be Quantified</a:t>
            </a:r>
          </a:p>
        </p:txBody>
      </p:sp>
    </p:spTree>
    <p:extLst>
      <p:ext uri="{BB962C8B-B14F-4D97-AF65-F5344CB8AC3E}">
        <p14:creationId xmlns:p14="http://schemas.microsoft.com/office/powerpoint/2010/main" val="19329208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674E1-BB01-354F-BF46-BD15255A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1702248"/>
            <a:ext cx="9906000" cy="5141626"/>
          </a:xfrm>
          <a:prstGeom prst="rect">
            <a:avLst/>
          </a:prstGeom>
        </p:spPr>
      </p:pic>
      <p:sp>
        <p:nvSpPr>
          <p:cNvPr id="9" name="Shape 585">
            <a:extLst>
              <a:ext uri="{FF2B5EF4-FFF2-40B4-BE49-F238E27FC236}">
                <a16:creationId xmlns:a16="http://schemas.microsoft.com/office/drawing/2014/main" id="{EF255112-703E-F54D-B4F2-0BE53A47F782}"/>
              </a:ext>
            </a:extLst>
          </p:cNvPr>
          <p:cNvSpPr/>
          <p:nvPr/>
        </p:nvSpPr>
        <p:spPr>
          <a:xfrm>
            <a:off x="507613" y="278071"/>
            <a:ext cx="880116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2800" b="1">
                <a:solidFill>
                  <a:schemeClr val="accent1">
                    <a:satOff val="-45088"/>
                    <a:lumOff val="-14549"/>
                  </a:schemeClr>
                </a:solidFill>
              </a:defRPr>
            </a:pP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endParaRPr sz="3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585">
            <a:extLst>
              <a:ext uri="{FF2B5EF4-FFF2-40B4-BE49-F238E27FC236}">
                <a16:creationId xmlns:a16="http://schemas.microsoft.com/office/drawing/2014/main" id="{52CA85DF-04B5-094C-9530-2616213B356E}"/>
              </a:ext>
            </a:extLst>
          </p:cNvPr>
          <p:cNvSpPr/>
          <p:nvPr/>
        </p:nvSpPr>
        <p:spPr>
          <a:xfrm>
            <a:off x="507613" y="932333"/>
            <a:ext cx="94297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2800" b="1">
                <a:solidFill>
                  <a:schemeClr val="accent1">
                    <a:satOff val="-45088"/>
                    <a:lumOff val="-14549"/>
                  </a:schemeClr>
                </a:solidFill>
              </a:defRPr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Personalization &gt; Warmer Feelings &gt; Responsiveness</a:t>
            </a:r>
            <a:endParaRPr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FDE36-CFD0-C94D-A31E-A87DFACF425E}"/>
              </a:ext>
            </a:extLst>
          </p:cNvPr>
          <p:cNvSpPr/>
          <p:nvPr/>
        </p:nvSpPr>
        <p:spPr>
          <a:xfrm>
            <a:off x="0" y="-70339"/>
            <a:ext cx="9906000" cy="1791478"/>
          </a:xfrm>
          <a:prstGeom prst="rect">
            <a:avLst/>
          </a:prstGeom>
          <a:solidFill>
            <a:srgbClr val="00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Personalization -&gt; Warmer Feelings -&gt;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28509495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360</Words>
  <Application>Microsoft Office PowerPoint</Application>
  <PresentationFormat>A4 Paper (210x297 mm)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Hastings</dc:creator>
  <cp:lastModifiedBy>Hunter Hastings</cp:lastModifiedBy>
  <cp:revision>5</cp:revision>
  <dcterms:created xsi:type="dcterms:W3CDTF">2019-03-27T17:24:28Z</dcterms:created>
  <dcterms:modified xsi:type="dcterms:W3CDTF">2019-04-07T14:58:52Z</dcterms:modified>
</cp:coreProperties>
</file>